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7"/>
  </p:notesMasterIdLst>
  <p:sldIdLst>
    <p:sldId id="278" r:id="rId3"/>
    <p:sldId id="280" r:id="rId4"/>
    <p:sldId id="282" r:id="rId5"/>
    <p:sldId id="277" r:id="rId6"/>
  </p:sldIdLst>
  <p:sldSz cx="9144000" cy="6858000" type="screen4x3"/>
  <p:notesSz cx="6797675" cy="992822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56908273808358E-2"/>
          <c:y val="1.6800471499239553E-2"/>
          <c:w val="0.70985254562457223"/>
          <c:h val="0.92132701924430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C406-4DB8-852C-C2B3213093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406-4DB8-852C-C2B3213093C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406-4DB8-852C-C2B3213093CD}"/>
              </c:ext>
            </c:extLst>
          </c:dPt>
          <c:cat>
            <c:strRef>
              <c:f>Sayfa1!$A$2:$A$5</c:f>
              <c:strCache>
                <c:ptCount val="4"/>
                <c:pt idx="0">
                  <c:v>İlçelere Ayrılan Ödenek</c:v>
                </c:pt>
                <c:pt idx="1">
                  <c:v>Ortak Alım Ödeneği</c:v>
                </c:pt>
                <c:pt idx="2">
                  <c:v>Mülga Köy.Hiz.Devam eden İşler</c:v>
                </c:pt>
                <c:pt idx="3">
                  <c:v>Sayısal Harita (CBS)</c:v>
                </c:pt>
              </c:strCache>
            </c:strRef>
          </c:cat>
          <c:val>
            <c:numRef>
              <c:f>Sayfa1!$B$2:$B$5</c:f>
              <c:numCache>
                <c:formatCode>#,##0</c:formatCode>
                <c:ptCount val="4"/>
                <c:pt idx="0">
                  <c:v>333521946.67000002</c:v>
                </c:pt>
                <c:pt idx="1">
                  <c:v>86057016.829999998</c:v>
                </c:pt>
                <c:pt idx="2">
                  <c:v>9495212</c:v>
                </c:pt>
                <c:pt idx="3">
                  <c:v>3838798.5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406-4DB8-852C-C2B32130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7014912"/>
        <c:axId val="38639104"/>
      </c:barChart>
      <c:catAx>
        <c:axId val="370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8639104"/>
        <c:crosses val="autoZero"/>
        <c:auto val="1"/>
        <c:lblAlgn val="ctr"/>
        <c:lblOffset val="100"/>
        <c:noMultiLvlLbl val="0"/>
      </c:catAx>
      <c:valAx>
        <c:axId val="38639104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37014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277476702212001E-2"/>
          <c:y val="2.9897141058400918E-2"/>
          <c:w val="0.82977798763100397"/>
          <c:h val="0.84817890604747626"/>
        </c:manualLayout>
      </c:layout>
      <c:lineChart>
        <c:grouping val="standar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ln>
              <a:solidFill>
                <a:schemeClr val="accent1">
                  <a:alpha val="73000"/>
                </a:schemeClr>
              </a:solidFill>
            </a:ln>
          </c:spPr>
          <c:dLbls>
            <c:dLbl>
              <c:idx val="0"/>
              <c:layout>
                <c:manualLayout>
                  <c:x val="-4.3085372811683835E-2"/>
                  <c:y val="-5.64547611993729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4.562.976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B5-41A9-B175-4D535C20C055}"/>
                </c:ext>
              </c:extLst>
            </c:dLbl>
            <c:dLbl>
              <c:idx val="1"/>
              <c:layout>
                <c:manualLayout>
                  <c:x val="-4.9456016186525412E-2"/>
                  <c:y val="7.01422835734301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26.239.000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5-41A9-B175-4D535C20C055}"/>
                </c:ext>
              </c:extLst>
            </c:dLbl>
            <c:dLbl>
              <c:idx val="2"/>
              <c:layout>
                <c:manualLayout>
                  <c:x val="-7.3266367931464182E-2"/>
                  <c:y val="-4.69107607203030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29.998.000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7B5-41A9-B175-4D535C20C055}"/>
                </c:ext>
              </c:extLst>
            </c:dLbl>
            <c:dLbl>
              <c:idx val="3"/>
              <c:layout>
                <c:manualLayout>
                  <c:x val="-6.2879548223455373E-2"/>
                  <c:y val="-4.838582750064816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10.698.000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7B5-41A9-B175-4D535C20C055}"/>
                </c:ext>
              </c:extLst>
            </c:dLbl>
            <c:dLbl>
              <c:idx val="4"/>
              <c:layout>
                <c:manualLayout>
                  <c:x val="-4.4972173662486653E-2"/>
                  <c:y val="3.55468661232254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12.106.000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7B5-41A9-B175-4D535C20C055}"/>
                </c:ext>
              </c:extLst>
            </c:dLbl>
            <c:dLbl>
              <c:idx val="5"/>
              <c:layout>
                <c:manualLayout>
                  <c:x val="-4.1619904756345395E-2"/>
                  <c:y val="-5.2827849374760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25.676.684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7B5-41A9-B175-4D535C20C055}"/>
                </c:ext>
              </c:extLst>
            </c:dLbl>
            <c:dLbl>
              <c:idx val="6"/>
              <c:layout>
                <c:manualLayout>
                  <c:x val="-4.22377739573193E-2"/>
                  <c:y val="5.08176560629065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₺17.879.643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7B5-41A9-B175-4D535C20C055}"/>
                </c:ext>
              </c:extLst>
            </c:dLbl>
            <c:dLbl>
              <c:idx val="7"/>
              <c:layout>
                <c:manualLayout>
                  <c:x val="-4.3830111155257701E-2"/>
                  <c:y val="4.55994858595957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9.184.000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7B5-41A9-B175-4D535C20C055}"/>
                </c:ext>
              </c:extLst>
            </c:dLbl>
            <c:dLbl>
              <c:idx val="8"/>
              <c:layout>
                <c:manualLayout>
                  <c:x val="-5.352088939270401E-2"/>
                  <c:y val="-5.65064529867051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₺16.538.000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7B5-41A9-B175-4D535C20C055}"/>
                </c:ext>
              </c:extLst>
            </c:dLbl>
            <c:dLbl>
              <c:idx val="9"/>
              <c:layout>
                <c:manualLayout>
                  <c:x val="-4.9862868344195281E-2"/>
                  <c:y val="6.56875316322876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10.114.156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7B5-41A9-B175-4D535C20C055}"/>
                </c:ext>
              </c:extLst>
            </c:dLbl>
            <c:dLbl>
              <c:idx val="10"/>
              <c:layout>
                <c:manualLayout>
                  <c:x val="-5.2734190396755254E-2"/>
                  <c:y val="-5.5406136506597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10.719.136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67B5-41A9-B175-4D535C20C055}"/>
                </c:ext>
              </c:extLst>
            </c:dLbl>
            <c:dLbl>
              <c:idx val="11"/>
              <c:layout>
                <c:manualLayout>
                  <c:x val="-4.8935123027761623E-2"/>
                  <c:y val="4.668578491278746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11.448.017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7B5-41A9-B175-4D535C20C055}"/>
                </c:ext>
              </c:extLst>
            </c:dLbl>
            <c:dLbl>
              <c:idx val="12"/>
              <c:layout>
                <c:manualLayout>
                  <c:x val="-5.9087478980678232E-2"/>
                  <c:y val="4.84892110753125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 </a:t>
                    </a:r>
                    <a:r>
                      <a:rPr lang="en-US" dirty="0" smtClean="0">
                        <a:latin typeface="AbakuTLSymSans"/>
                      </a:rPr>
                      <a:t>₺</a:t>
                    </a:r>
                    <a:r>
                      <a:rPr lang="en-US" dirty="0" smtClean="0"/>
                      <a:t>22.344.792,00 </a:t>
                    </a:r>
                    <a:endParaRPr lang="en-US" dirty="0"/>
                  </a:p>
                </c:rich>
              </c:tx>
              <c:numFmt formatCode="#,##0.00\ &quot;₺&quot;" sourceLinked="0"/>
              <c:spPr/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67B5-41A9-B175-4D535C20C055}"/>
                </c:ext>
              </c:extLst>
            </c:dLbl>
            <c:dLbl>
              <c:idx val="13"/>
              <c:layout>
                <c:manualLayout>
                  <c:x val="-6.0359465709083168E-2"/>
                  <c:y val="5.35854812428248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37.241.320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67B5-41A9-B175-4D535C20C055}"/>
                </c:ext>
              </c:extLst>
            </c:dLbl>
            <c:dLbl>
              <c:idx val="14"/>
              <c:layout>
                <c:manualLayout>
                  <c:x val="-5.2005521043801267E-2"/>
                  <c:y val="-6.72174542334802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37.159.389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67B5-41A9-B175-4D535C20C055}"/>
                </c:ext>
              </c:extLst>
            </c:dLbl>
            <c:dLbl>
              <c:idx val="15"/>
              <c:layout>
                <c:manualLayout>
                  <c:x val="-4.49829962395892E-2"/>
                  <c:y val="5.70426588403757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37.159.389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67B5-41A9-B175-4D535C20C055}"/>
                </c:ext>
              </c:extLst>
            </c:dLbl>
            <c:dLbl>
              <c:idx val="16"/>
              <c:layout>
                <c:manualLayout>
                  <c:x val="-4.7378563398793844E-2"/>
                  <c:y val="-3.78225721833376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Arial"/>
                        <a:cs typeface="Arial"/>
                      </a:rPr>
                      <a:t>₺</a:t>
                    </a:r>
                    <a:r>
                      <a:rPr lang="en-US" dirty="0" smtClean="0"/>
                      <a:t>38.959.984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67B5-41A9-B175-4D535C20C05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 sz="800" b="0" i="0" u="none" strike="noStrike" kern="1200" baseline="0" dirty="0" smtClean="0">
                        <a:solidFill>
                          <a:prstClr val="black"/>
                        </a:solidFill>
                        <a:latin typeface="Arial"/>
                        <a:cs typeface="Arial"/>
                      </a:rPr>
                      <a:t>₺</a:t>
                    </a:r>
                    <a:fld id="{657F54B0-E561-4118-B869-B5198554393B}" type="VALUE">
                      <a:rPr lang="en-US" baseline="0" smtClean="0"/>
                      <a:pPr/>
                      <a:t>[DEĞER]</a:t>
                    </a:fld>
                    <a:endParaRPr lang="en-US" sz="800" b="0" i="0" u="none" strike="noStrike" kern="1200" baseline="0" dirty="0" smtClean="0">
                      <a:solidFill>
                        <a:prstClr val="black"/>
                      </a:solidFill>
                      <a:latin typeface="Arial"/>
                      <a:cs typeface="Arial"/>
                    </a:endParaRPr>
                  </a:p>
                </c:rich>
              </c:tx>
              <c:dLblPos val="t"/>
              <c:showLegendKey val="0"/>
              <c:showVal val="1"/>
              <c:showCatName val="0"/>
              <c:showSerName val="1"/>
              <c:showPercent val="0"/>
              <c:showBubbleSize val="0"/>
              <c:separator>, </c:separato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7B5-41A9-B175-4D535C20C055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1"/>
            <c:showPercent val="0"/>
            <c:showBubbleSize val="0"/>
            <c:separator>,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Sayfa1!$A$2:$A$19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Sayfa1!$B$2:$B$19</c:f>
              <c:numCache>
                <c:formatCode>#,##0</c:formatCode>
                <c:ptCount val="18"/>
                <c:pt idx="0">
                  <c:v>4562976</c:v>
                </c:pt>
                <c:pt idx="1">
                  <c:v>26239000</c:v>
                </c:pt>
                <c:pt idx="2">
                  <c:v>29998000</c:v>
                </c:pt>
                <c:pt idx="3">
                  <c:v>10698000</c:v>
                </c:pt>
                <c:pt idx="4">
                  <c:v>12106000</c:v>
                </c:pt>
                <c:pt idx="5">
                  <c:v>25676684</c:v>
                </c:pt>
                <c:pt idx="6">
                  <c:v>17879643</c:v>
                </c:pt>
                <c:pt idx="7">
                  <c:v>9184000</c:v>
                </c:pt>
                <c:pt idx="8">
                  <c:v>16538000</c:v>
                </c:pt>
                <c:pt idx="9">
                  <c:v>10114156</c:v>
                </c:pt>
                <c:pt idx="10">
                  <c:v>10719136</c:v>
                </c:pt>
                <c:pt idx="11">
                  <c:v>11448017</c:v>
                </c:pt>
                <c:pt idx="12">
                  <c:v>22344792</c:v>
                </c:pt>
                <c:pt idx="13">
                  <c:v>37241320</c:v>
                </c:pt>
                <c:pt idx="14">
                  <c:v>37159389</c:v>
                </c:pt>
                <c:pt idx="15">
                  <c:v>37159389</c:v>
                </c:pt>
                <c:pt idx="16">
                  <c:v>38959984</c:v>
                </c:pt>
                <c:pt idx="17">
                  <c:v>74884488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1-67B5-41A9-B175-4D535C20C055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Sütun1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Sayfa1!$A$2:$A$19</c:f>
              <c:numCache>
                <c:formatCode>General</c:formatCode>
                <c:ptCount val="1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</c:numCache>
            </c:numRef>
          </c:cat>
          <c:val>
            <c:numRef>
              <c:f>Sayfa1!$C$2:$C$19</c:f>
              <c:numCache>
                <c:formatCode>General</c:formatCode>
                <c:ptCount val="18"/>
                <c:pt idx="14" formatCode="#,##0">
                  <c:v>0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12-67B5-41A9-B175-4D535C20C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3586176"/>
        <c:axId val="225670656"/>
      </c:lineChart>
      <c:catAx>
        <c:axId val="223586176"/>
        <c:scaling>
          <c:orientation val="minMax"/>
        </c:scaling>
        <c:delete val="0"/>
        <c:axPos val="b"/>
        <c:majorGridlines>
          <c:spPr>
            <a:ln>
              <a:solidFill>
                <a:schemeClr val="tx1">
                  <a:tint val="75000"/>
                  <a:shade val="95000"/>
                  <a:satMod val="105000"/>
                  <a:alpha val="4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225670656"/>
        <c:crosses val="autoZero"/>
        <c:auto val="1"/>
        <c:lblAlgn val="ctr"/>
        <c:lblOffset val="100"/>
        <c:noMultiLvlLbl val="0"/>
      </c:catAx>
      <c:valAx>
        <c:axId val="22567065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  <a:alpha val="40000"/>
                </a:schemeClr>
              </a:solidFill>
            </a:ln>
          </c:spPr>
        </c:majorGridlines>
        <c:numFmt formatCode="#,##0" sourceLinked="1"/>
        <c:majorTickMark val="none"/>
        <c:minorTickMark val="none"/>
        <c:tickLblPos val="nextTo"/>
        <c:crossAx val="223586176"/>
        <c:crosses val="autoZero"/>
        <c:crossBetween val="between"/>
      </c:valAx>
      <c:spPr>
        <a:ln>
          <a:solidFill>
            <a:schemeClr val="tx1">
              <a:tint val="75000"/>
              <a:shade val="95000"/>
              <a:satMod val="105000"/>
              <a:alpha val="40000"/>
            </a:schemeClr>
          </a:solidFill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0.10791</cdr:x>
      <cdr:y>0.05934</cdr:y>
    </cdr:from>
    <cdr:to>
      <cdr:x>0.37255</cdr:x>
      <cdr:y>0.14483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96282" y="149944"/>
          <a:ext cx="97187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</cdr:x>
      <cdr:y>0.00426</cdr:y>
    </cdr:from>
    <cdr:to>
      <cdr:x>0.33333</cdr:x>
      <cdr:y>0.11824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0" y="10758"/>
          <a:ext cx="122413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000" dirty="0" smtClean="0">
              <a:latin typeface="Arial"/>
              <a:cs typeface="Arial"/>
            </a:rPr>
            <a:t>₺</a:t>
          </a:r>
          <a:r>
            <a:rPr lang="tr-TR" sz="1000" dirty="0" smtClean="0">
              <a:cs typeface="Arial" pitchFamily="34" charset="0"/>
            </a:rPr>
            <a:t>333.521.946,67</a:t>
          </a:r>
          <a:endParaRPr lang="tr-TR" sz="1000" dirty="0"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0.66667</cdr:x>
      <cdr:y>0.25882</cdr:y>
    </cdr:from>
    <cdr:to>
      <cdr:x>0.91566</cdr:x>
      <cdr:y>0.62069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2448272" y="6540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0.2094</cdr:x>
      <cdr:y>0.49536</cdr:y>
    </cdr:from>
    <cdr:to>
      <cdr:x>0.45839</cdr:x>
      <cdr:y>0.58085</cdr:y>
    </cdr:to>
    <cdr:sp macro="" textlink="">
      <cdr:nvSpPr>
        <cdr:cNvPr id="5" name="Metin kutusu 4"/>
        <cdr:cNvSpPr txBox="1"/>
      </cdr:nvSpPr>
      <cdr:spPr>
        <a:xfrm xmlns:a="http://schemas.openxmlformats.org/drawingml/2006/main">
          <a:off x="1102717" y="1069644"/>
          <a:ext cx="1311221" cy="18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000" dirty="0" smtClean="0">
              <a:latin typeface="Arial"/>
              <a:cs typeface="Arial"/>
            </a:rPr>
            <a:t>₺</a:t>
          </a:r>
          <a:r>
            <a:rPr lang="tr-TR" sz="1000" dirty="0" smtClean="0">
              <a:cs typeface="Arial"/>
            </a:rPr>
            <a:t>86.057.016,83</a:t>
          </a:r>
          <a:endParaRPr lang="tr-TR" sz="1000" dirty="0"/>
        </a:p>
      </cdr:txBody>
    </cdr:sp>
  </cdr:relSizeAnchor>
  <cdr:relSizeAnchor xmlns:cdr="http://schemas.openxmlformats.org/drawingml/2006/chartDrawing">
    <cdr:from>
      <cdr:x>0.39216</cdr:x>
      <cdr:y>0.59983</cdr:y>
    </cdr:from>
    <cdr:to>
      <cdr:x>0.60784</cdr:x>
      <cdr:y>0.68532</cdr:y>
    </cdr:to>
    <cdr:sp macro="" textlink="">
      <cdr:nvSpPr>
        <cdr:cNvPr id="6" name="Metin kutusu 5"/>
        <cdr:cNvSpPr txBox="1"/>
      </cdr:nvSpPr>
      <cdr:spPr>
        <a:xfrm xmlns:a="http://schemas.openxmlformats.org/drawingml/2006/main">
          <a:off x="2065175" y="1295228"/>
          <a:ext cx="1135805" cy="18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000" dirty="0" smtClean="0">
              <a:latin typeface="Arial"/>
              <a:cs typeface="Arial"/>
            </a:rPr>
            <a:t>₺</a:t>
          </a:r>
          <a:r>
            <a:rPr lang="tr-TR" sz="1000" dirty="0" smtClean="0">
              <a:cs typeface="Arial"/>
            </a:rPr>
            <a:t>9.495.212,00</a:t>
          </a:r>
          <a:endParaRPr lang="tr-TR" sz="1000" dirty="0"/>
        </a:p>
      </cdr:txBody>
    </cdr:sp>
  </cdr:relSizeAnchor>
  <cdr:relSizeAnchor xmlns:cdr="http://schemas.openxmlformats.org/drawingml/2006/chartDrawing">
    <cdr:from>
      <cdr:x>0.57611</cdr:x>
      <cdr:y>0.59983</cdr:y>
    </cdr:from>
    <cdr:to>
      <cdr:x>0.79179</cdr:x>
      <cdr:y>0.68532</cdr:y>
    </cdr:to>
    <cdr:sp macro="" textlink="">
      <cdr:nvSpPr>
        <cdr:cNvPr id="7" name="Metin kutusu 6"/>
        <cdr:cNvSpPr txBox="1"/>
      </cdr:nvSpPr>
      <cdr:spPr>
        <a:xfrm xmlns:a="http://schemas.openxmlformats.org/drawingml/2006/main">
          <a:off x="3033909" y="1295228"/>
          <a:ext cx="1135805" cy="184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sz="1000" dirty="0" smtClean="0">
              <a:latin typeface="Arial"/>
              <a:cs typeface="Arial"/>
            </a:rPr>
            <a:t>₺</a:t>
          </a:r>
          <a:r>
            <a:rPr lang="tr-TR" sz="1000" dirty="0" smtClean="0">
              <a:cs typeface="Arial"/>
            </a:rPr>
            <a:t>3.838.798,50</a:t>
          </a:r>
          <a:endParaRPr lang="tr-TR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89C05-2FBC-4815-8860-AE42659AD4C7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63A6A-E65B-419D-A58E-584D9364C2E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9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7BDF-0F73-4237-87C6-9F2E55EFB66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98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D7BDF-0F73-4237-87C6-9F2E55EFB660}" type="slidenum">
              <a:rPr lang="tr-TR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8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D7BDF-0F73-4237-87C6-9F2E55EFB660}" type="slidenum">
              <a:rPr lang="tr-TR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8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6248" y="12"/>
            <a:ext cx="6950306" cy="2072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917" y="861372"/>
            <a:ext cx="5960171" cy="410369"/>
          </a:xfrm>
        </p:spPr>
        <p:txBody>
          <a:bodyPr lIns="0" tIns="0" rIns="0" bIns="0"/>
          <a:lstStyle>
            <a:lvl1pPr>
              <a:defRPr sz="2000" b="1" i="0">
                <a:solidFill>
                  <a:srgbClr val="6E767E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9939">
              <a:spcBef>
                <a:spcPts val="12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500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9939">
              <a:spcBef>
                <a:spcPts val="12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2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2"/>
            <a:ext cx="7772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6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917" y="861373"/>
            <a:ext cx="5960171" cy="410369"/>
          </a:xfrm>
        </p:spPr>
        <p:txBody>
          <a:bodyPr lIns="0" tIns="0" rIns="0" bIns="0"/>
          <a:lstStyle>
            <a:lvl1pPr>
              <a:defRPr sz="2667" b="1" i="0">
                <a:solidFill>
                  <a:srgbClr val="6E767E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000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917" y="861373"/>
            <a:ext cx="5960171" cy="410369"/>
          </a:xfrm>
        </p:spPr>
        <p:txBody>
          <a:bodyPr lIns="0" tIns="0" rIns="0" bIns="0"/>
          <a:lstStyle>
            <a:lvl1pPr>
              <a:defRPr sz="2667" b="1" i="0">
                <a:solidFill>
                  <a:srgbClr val="6E767E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3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3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57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6249" y="12"/>
            <a:ext cx="6950306" cy="2072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54097"/>
            <a:endParaRPr sz="1867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917" y="861373"/>
            <a:ext cx="5960171" cy="410369"/>
          </a:xfrm>
        </p:spPr>
        <p:txBody>
          <a:bodyPr lIns="0" tIns="0" rIns="0" bIns="0"/>
          <a:lstStyle>
            <a:lvl1pPr>
              <a:defRPr sz="2667" b="1" i="0">
                <a:solidFill>
                  <a:srgbClr val="6E767E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5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>
              <a:spcBef>
                <a:spcPts val="16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26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1917" y="861373"/>
            <a:ext cx="5960171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6E767E"/>
                </a:solidFill>
                <a:latin typeface="MyriadPro-Semibold"/>
                <a:cs typeface="Myriad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3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97785" y="6510000"/>
            <a:ext cx="66244" cy="102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 defTabSz="954097">
              <a:spcBef>
                <a:spcPts val="16"/>
              </a:spcBef>
            </a:pPr>
            <a:r>
              <a:rPr lang="tr-TR" smtClean="0"/>
              <a:t>A</a:t>
            </a:r>
            <a:endParaRPr lang="tr-TR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3020" y="6510000"/>
            <a:ext cx="38010" cy="102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7" b="0" i="0">
                <a:solidFill>
                  <a:srgbClr val="4E5B63"/>
                </a:solidFill>
                <a:latin typeface="MyriadPro-Light"/>
                <a:cs typeface="MyriadPro-Light"/>
              </a:defRPr>
            </a:lvl1pPr>
          </a:lstStyle>
          <a:p>
            <a:pPr marL="13252" defTabSz="954097">
              <a:spcBef>
                <a:spcPts val="16"/>
              </a:spcBef>
            </a:pPr>
            <a:r>
              <a:rPr lang="tr-TR" smtClean="0"/>
              <a:t>I</a:t>
            </a:r>
            <a:endParaRPr lang="tr-TR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87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4097"/>
            <a:fld id="{B6F15528-21DE-4FAA-801E-634DDDAF4B2B}" type="slidenum">
              <a:rPr lang="tr-TR" sz="1867" smtClean="0">
                <a:solidFill>
                  <a:prstClr val="black">
                    <a:tint val="75000"/>
                  </a:prstClr>
                </a:solidFill>
              </a:rPr>
              <a:pPr defTabSz="954097"/>
              <a:t>‹#›</a:t>
            </a:fld>
            <a:endParaRPr lang="tr-TR" sz="1867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1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77049">
        <a:defRPr>
          <a:latin typeface="+mn-lt"/>
          <a:ea typeface="+mn-ea"/>
          <a:cs typeface="+mn-cs"/>
        </a:defRPr>
      </a:lvl2pPr>
      <a:lvl3pPr marL="954097">
        <a:defRPr>
          <a:latin typeface="+mn-lt"/>
          <a:ea typeface="+mn-ea"/>
          <a:cs typeface="+mn-cs"/>
        </a:defRPr>
      </a:lvl3pPr>
      <a:lvl4pPr marL="1431147">
        <a:defRPr>
          <a:latin typeface="+mn-lt"/>
          <a:ea typeface="+mn-ea"/>
          <a:cs typeface="+mn-cs"/>
        </a:defRPr>
      </a:lvl4pPr>
      <a:lvl5pPr marL="1908196">
        <a:defRPr>
          <a:latin typeface="+mn-lt"/>
          <a:ea typeface="+mn-ea"/>
          <a:cs typeface="+mn-cs"/>
        </a:defRPr>
      </a:lvl5pPr>
      <a:lvl6pPr marL="2385247">
        <a:defRPr>
          <a:latin typeface="+mn-lt"/>
          <a:ea typeface="+mn-ea"/>
          <a:cs typeface="+mn-cs"/>
        </a:defRPr>
      </a:lvl6pPr>
      <a:lvl7pPr marL="2862295">
        <a:defRPr>
          <a:latin typeface="+mn-lt"/>
          <a:ea typeface="+mn-ea"/>
          <a:cs typeface="+mn-cs"/>
        </a:defRPr>
      </a:lvl7pPr>
      <a:lvl8pPr marL="3339343">
        <a:defRPr>
          <a:latin typeface="+mn-lt"/>
          <a:ea typeface="+mn-ea"/>
          <a:cs typeface="+mn-cs"/>
        </a:defRPr>
      </a:lvl8pPr>
      <a:lvl9pPr marL="38163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77049">
        <a:defRPr>
          <a:latin typeface="+mn-lt"/>
          <a:ea typeface="+mn-ea"/>
          <a:cs typeface="+mn-cs"/>
        </a:defRPr>
      </a:lvl2pPr>
      <a:lvl3pPr marL="954097">
        <a:defRPr>
          <a:latin typeface="+mn-lt"/>
          <a:ea typeface="+mn-ea"/>
          <a:cs typeface="+mn-cs"/>
        </a:defRPr>
      </a:lvl3pPr>
      <a:lvl4pPr marL="1431147">
        <a:defRPr>
          <a:latin typeface="+mn-lt"/>
          <a:ea typeface="+mn-ea"/>
          <a:cs typeface="+mn-cs"/>
        </a:defRPr>
      </a:lvl4pPr>
      <a:lvl5pPr marL="1908196">
        <a:defRPr>
          <a:latin typeface="+mn-lt"/>
          <a:ea typeface="+mn-ea"/>
          <a:cs typeface="+mn-cs"/>
        </a:defRPr>
      </a:lvl5pPr>
      <a:lvl6pPr marL="2385247">
        <a:defRPr>
          <a:latin typeface="+mn-lt"/>
          <a:ea typeface="+mn-ea"/>
          <a:cs typeface="+mn-cs"/>
        </a:defRPr>
      </a:lvl6pPr>
      <a:lvl7pPr marL="2862295">
        <a:defRPr>
          <a:latin typeface="+mn-lt"/>
          <a:ea typeface="+mn-ea"/>
          <a:cs typeface="+mn-cs"/>
        </a:defRPr>
      </a:lvl7pPr>
      <a:lvl8pPr marL="3339343">
        <a:defRPr>
          <a:latin typeface="+mn-lt"/>
          <a:ea typeface="+mn-ea"/>
          <a:cs typeface="+mn-cs"/>
        </a:defRPr>
      </a:lvl8pPr>
      <a:lvl9pPr marL="38163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5" Type="http://schemas.openxmlformats.org/officeDocument/2006/relationships/image" Target="../media/image3.gif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RAMAZAN\Desktop\Riz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421254"/>
            <a:ext cx="9144001" cy="608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Yuvarlatılmış Dikdörtgen 42"/>
          <p:cNvSpPr/>
          <p:nvPr/>
        </p:nvSpPr>
        <p:spPr>
          <a:xfrm>
            <a:off x="3809819" y="769408"/>
            <a:ext cx="1371600" cy="16435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7447" y="3008364"/>
            <a:ext cx="4836343" cy="1691313"/>
          </a:xfrm>
          <a:prstGeom prst="rect">
            <a:avLst/>
          </a:prstGeom>
        </p:spPr>
        <p:txBody>
          <a:bodyPr vert="horz" wrap="square" lIns="0" tIns="12589" rIns="0" bIns="0" rtlCol="0" anchor="ctr">
            <a:spAutoFit/>
          </a:bodyPr>
          <a:lstStyle/>
          <a:p>
            <a:pPr marL="13252" marR="5301">
              <a:lnSpc>
                <a:spcPct val="100800"/>
              </a:lnSpc>
              <a:spcBef>
                <a:spcPts val="99"/>
              </a:spcBef>
            </a:pPr>
            <a:r>
              <a:rPr lang="tr-TR" sz="3000" spc="-21" dirty="0" smtClean="0">
                <a:cs typeface="Myriad Pro"/>
              </a:rPr>
              <a:t>T.C. RİZE İL ÖZEL İDARESİ</a:t>
            </a:r>
            <a:br>
              <a:rPr lang="tr-TR" sz="3000" spc="-21" dirty="0" smtClean="0">
                <a:cs typeface="Myriad Pro"/>
              </a:rPr>
            </a:br>
            <a:r>
              <a:rPr lang="tr-TR" sz="3000" spc="-21" dirty="0">
                <a:cs typeface="Myriad Pro"/>
              </a:rPr>
              <a:t/>
            </a:r>
            <a:br>
              <a:rPr lang="tr-TR" sz="3000" spc="-21" dirty="0">
                <a:cs typeface="Myriad Pro"/>
              </a:rPr>
            </a:br>
            <a:r>
              <a:rPr lang="tr-TR" sz="2800" spc="-21" dirty="0" smtClean="0">
                <a:cs typeface="Myriad Pro"/>
              </a:rPr>
              <a:t/>
            </a:r>
            <a:br>
              <a:rPr lang="tr-TR" sz="2800" spc="-21" dirty="0" smtClean="0">
                <a:cs typeface="Myriad Pro"/>
              </a:rPr>
            </a:br>
            <a:r>
              <a:rPr lang="tr-TR" b="0" spc="-21" dirty="0">
                <a:latin typeface="Myriad Pro"/>
                <a:cs typeface="Myriad Pro"/>
              </a:rPr>
              <a:t>2022 </a:t>
            </a:r>
            <a:r>
              <a:rPr lang="tr-TR" b="0" spc="-21" dirty="0" smtClean="0">
                <a:latin typeface="Myriad Pro"/>
                <a:cs typeface="Myriad Pro"/>
              </a:rPr>
              <a:t>KÖYDES PROJE BİLGİLERİ</a:t>
            </a:r>
            <a:endParaRPr lang="tr-TR" b="0" spc="-21" dirty="0">
              <a:latin typeface="Myriad Pro"/>
              <a:cs typeface="Myriad Pro"/>
            </a:endParaRPr>
          </a:p>
        </p:txBody>
      </p:sp>
      <p:pic>
        <p:nvPicPr>
          <p:cNvPr id="6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19" y="1052736"/>
            <a:ext cx="1383660" cy="9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13" y="596130"/>
            <a:ext cx="1637969" cy="814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080"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2971800" y="707230"/>
            <a:ext cx="575908" cy="59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080"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707904" y="544906"/>
            <a:ext cx="5157415" cy="865922"/>
          </a:xfrm>
          <a:prstGeom prst="rect">
            <a:avLst/>
          </a:prstGeom>
        </p:spPr>
        <p:txBody>
          <a:bodyPr vert="horz" wrap="square" lIns="0" tIns="9442" rIns="0" bIns="0" rtlCol="0">
            <a:spAutoFit/>
          </a:bodyPr>
          <a:lstStyle>
            <a:lvl1pPr>
              <a:defRPr sz="2000" b="1" i="0">
                <a:solidFill>
                  <a:srgbClr val="6E767E"/>
                </a:solidFill>
                <a:latin typeface="MyriadPro-Semibold"/>
                <a:ea typeface="+mj-ea"/>
                <a:cs typeface="MyriadPro-Semibold"/>
              </a:defRPr>
            </a:lvl1pPr>
          </a:lstStyle>
          <a:p>
            <a:pPr marL="9939" marR="3976" defTabSz="914333">
              <a:lnSpc>
                <a:spcPct val="100800"/>
              </a:lnSpc>
              <a:spcBef>
                <a:spcPts val="74"/>
              </a:spcBef>
              <a:defRPr/>
            </a:pPr>
            <a:r>
              <a:rPr lang="tr-TR" sz="2800" b="0" spc="-16" dirty="0" smtClean="0">
                <a:latin typeface="+mj-lt"/>
              </a:rPr>
              <a:t>2005–2022 YILLARINDA ₺432.912.974 TAHSİS </a:t>
            </a:r>
            <a:r>
              <a:rPr lang="tr-TR" sz="2800" b="0" spc="-16" dirty="0">
                <a:latin typeface="+mj-lt"/>
              </a:rPr>
              <a:t>EDİLMİŞTİR</a:t>
            </a:r>
            <a:endParaRPr lang="tr-TR" sz="2800" b="0" kern="0" dirty="0">
              <a:latin typeface="+mj-lt"/>
            </a:endParaRPr>
          </a:p>
        </p:txBody>
      </p:sp>
      <p:graphicFrame>
        <p:nvGraphicFramePr>
          <p:cNvPr id="9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33127"/>
              </p:ext>
            </p:extLst>
          </p:nvPr>
        </p:nvGraphicFramePr>
        <p:xfrm>
          <a:off x="1830909" y="1844824"/>
          <a:ext cx="5266157" cy="2159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afik 13"/>
          <p:cNvGraphicFramePr/>
          <p:nvPr>
            <p:extLst>
              <p:ext uri="{D42A27DB-BD31-4B8C-83A1-F6EECF244321}">
                <p14:modId xmlns:p14="http://schemas.microsoft.com/office/powerpoint/2010/main" val="3688778315"/>
              </p:ext>
            </p:extLst>
          </p:nvPr>
        </p:nvGraphicFramePr>
        <p:xfrm>
          <a:off x="323528" y="4211843"/>
          <a:ext cx="849694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Metin kutusu 14"/>
          <p:cNvSpPr txBox="1"/>
          <p:nvPr/>
        </p:nvSpPr>
        <p:spPr>
          <a:xfrm>
            <a:off x="2195736" y="3910771"/>
            <a:ext cx="399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KÖYDES ödeneğinin yıllara göre dağılımı</a:t>
            </a:r>
            <a:endParaRPr lang="tr-TR" dirty="0"/>
          </a:p>
        </p:txBody>
      </p:sp>
      <p:pic>
        <p:nvPicPr>
          <p:cNvPr id="16" name="Resi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1" y="596130"/>
            <a:ext cx="1122122" cy="756580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1611072" y="156189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KÖYDES </a:t>
            </a:r>
            <a:r>
              <a:rPr lang="tr-TR" dirty="0" smtClean="0"/>
              <a:t>ödeneğinin</a:t>
            </a:r>
            <a:r>
              <a:rPr lang="tr-TR" sz="1600" dirty="0" smtClean="0"/>
              <a:t>(</a:t>
            </a:r>
            <a:r>
              <a:rPr lang="tr-TR" sz="1600" dirty="0" smtClean="0">
                <a:latin typeface="AbakuTLSymSans"/>
                <a:cs typeface="Arial"/>
              </a:rPr>
              <a:t>₺</a:t>
            </a:r>
            <a:r>
              <a:rPr lang="tr-TR" sz="1600" dirty="0" smtClean="0"/>
              <a:t>432.912.974) </a:t>
            </a:r>
            <a:r>
              <a:rPr lang="tr-TR" dirty="0" smtClean="0"/>
              <a:t>genel dağılımı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43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4"/>
          <p:cNvSpPr/>
          <p:nvPr/>
        </p:nvSpPr>
        <p:spPr>
          <a:xfrm>
            <a:off x="13" y="596130"/>
            <a:ext cx="1637969" cy="814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080"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8" name="object 5"/>
          <p:cNvSpPr/>
          <p:nvPr/>
        </p:nvSpPr>
        <p:spPr>
          <a:xfrm>
            <a:off x="2971800" y="707230"/>
            <a:ext cx="575908" cy="592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080">
              <a:defRPr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10" name="object 2"/>
          <p:cNvSpPr txBox="1">
            <a:spLocks/>
          </p:cNvSpPr>
          <p:nvPr/>
        </p:nvSpPr>
        <p:spPr>
          <a:xfrm>
            <a:off x="3635896" y="759050"/>
            <a:ext cx="5157415" cy="430740"/>
          </a:xfrm>
          <a:prstGeom prst="rect">
            <a:avLst/>
          </a:prstGeom>
        </p:spPr>
        <p:txBody>
          <a:bodyPr vert="horz" wrap="square" lIns="0" tIns="9442" rIns="0" bIns="0" rtlCol="0">
            <a:spAutoFit/>
          </a:bodyPr>
          <a:lstStyle>
            <a:lvl1pPr>
              <a:defRPr sz="2000" b="1" i="0">
                <a:solidFill>
                  <a:srgbClr val="6E767E"/>
                </a:solidFill>
                <a:latin typeface="MyriadPro-Semibold"/>
                <a:ea typeface="+mj-ea"/>
                <a:cs typeface="MyriadPro-Semibold"/>
              </a:defRPr>
            </a:lvl1pPr>
          </a:lstStyle>
          <a:p>
            <a:pPr marL="9939" marR="3976" defTabSz="914333">
              <a:lnSpc>
                <a:spcPct val="100800"/>
              </a:lnSpc>
              <a:spcBef>
                <a:spcPts val="74"/>
              </a:spcBef>
              <a:defRPr/>
            </a:pPr>
            <a:r>
              <a:rPr lang="tr-TR" sz="2800" b="0" spc="-16" dirty="0">
                <a:latin typeface="Calibri"/>
              </a:rPr>
              <a:t>KÖYDES YATIRIMLARI</a:t>
            </a:r>
            <a:endParaRPr lang="tr-TR" sz="2800" b="0" kern="0" dirty="0">
              <a:latin typeface="Calibri"/>
            </a:endParaRPr>
          </a:p>
        </p:txBody>
      </p:sp>
      <p:pic>
        <p:nvPicPr>
          <p:cNvPr id="16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91" y="596130"/>
            <a:ext cx="1122122" cy="75658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0" y="1492629"/>
            <a:ext cx="914400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İlimizde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devam etmekte olan KÖYDES Projesi çalışmaları, 12 ilçeye bağlı,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346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köy,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1447 ünite olmak üzere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toplam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94.510 nüfusa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hizmet vermektedir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tr-TR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2005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-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2022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yılları arasında ilimize KÖYDES projesi kapsamında toplam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₺432.912.974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ödenek tahsis edilmiştir. Bu ödeneğin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₺289.742.767,58 köy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yollarında,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₺43.779.179,09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köy içme sularında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tr-TR" sz="1400" dirty="0" smtClean="0">
                <a:solidFill>
                  <a:prstClr val="black"/>
                </a:solidFill>
                <a:cs typeface="Arial"/>
              </a:rPr>
              <a:t>₺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86.057.016,83 ortak alım (akaryakıt, yedek parça) giderlerinde </a:t>
            </a:r>
            <a:r>
              <a:rPr lang="tr-TR" sz="1400" dirty="0" smtClean="0">
                <a:solidFill>
                  <a:prstClr val="black"/>
                </a:solidFill>
                <a:cs typeface="Arial"/>
              </a:rPr>
              <a:t>₺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3.838.798,50 Coğrafi Bilgi Sistemi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ve ₺9.495.212 Mülga Köy Hizmetlerinden devreden işler için kullanılmıştır. Bu ödeneklerle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147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km asfalt,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1.020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km yol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betonlaması ve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muhtelif sanat yapıları çalışması,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346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köyde içme suyu çalışması yapılmıştır. Yapılan tüm çalışmalar neticesinde ilimizde toplam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7.122 km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yolun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2.485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km si asfalt veya beton kaplama olup oranı %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36’tir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tr-TR" sz="14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2022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yılında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İlimize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toplam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₺74.884.488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ödenek tahsis edilmiş, </a:t>
            </a:r>
            <a:r>
              <a:rPr lang="tr-TR" sz="1400" dirty="0" err="1">
                <a:solidFill>
                  <a:prstClr val="black"/>
                </a:solidFill>
                <a:cs typeface="Arial" panose="020B0604020202020204" pitchFamily="34" charset="0"/>
              </a:rPr>
              <a:t>sektörel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 olarak dağılımı ise şu şekilde olmuştur: Köy yollarına kapsamında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496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proje için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₺54.697.063,75 içme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suları kapsamında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42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proje için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₺4.260.876,35 ve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ortak alım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ödeneği </a:t>
            </a:r>
            <a:r>
              <a:rPr lang="tr-TR" sz="1400" dirty="0">
                <a:solidFill>
                  <a:prstClr val="black"/>
                </a:solidFill>
                <a:cs typeface="Arial" panose="020B0604020202020204" pitchFamily="34" charset="0"/>
              </a:rPr>
              <a:t>olarak </a:t>
            </a:r>
            <a:r>
              <a:rPr lang="tr-TR" sz="1400" dirty="0" smtClean="0">
                <a:solidFill>
                  <a:prstClr val="black"/>
                </a:solidFill>
                <a:cs typeface="Arial" panose="020B0604020202020204" pitchFamily="34" charset="0"/>
              </a:rPr>
              <a:t>₺15.926.547,90 ayrılmıştır. </a:t>
            </a:r>
            <a:endParaRPr lang="tr-TR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85" y="5448790"/>
            <a:ext cx="1691680" cy="126876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581" y="5445223"/>
            <a:ext cx="1722132" cy="1310777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137" y="5445223"/>
            <a:ext cx="1723359" cy="1310777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7" y="5445223"/>
            <a:ext cx="1671584" cy="1272327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503" y="5445223"/>
            <a:ext cx="1837836" cy="127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5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6" y="85490"/>
            <a:ext cx="8352928" cy="2407406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283642"/>
            <a:ext cx="7648575" cy="24521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21" y="2482370"/>
            <a:ext cx="8289813" cy="181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2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244</Words>
  <Application>Microsoft Office PowerPoint</Application>
  <PresentationFormat>Ekran Gösterisi (4:3)</PresentationFormat>
  <Paragraphs>33</Paragraphs>
  <Slides>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6" baseType="lpstr">
      <vt:lpstr>Ofis Teması</vt:lpstr>
      <vt:lpstr>3_Office Theme</vt:lpstr>
      <vt:lpstr>T.C. RİZE İL ÖZEL İDARESİ   2022 KÖYDES PROJE BİLGİLERİ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Deniz</dc:creator>
  <cp:lastModifiedBy>casperpc</cp:lastModifiedBy>
  <cp:revision>220</cp:revision>
  <cp:lastPrinted>2016-06-17T12:24:00Z</cp:lastPrinted>
  <dcterms:created xsi:type="dcterms:W3CDTF">2014-01-13T13:06:22Z</dcterms:created>
  <dcterms:modified xsi:type="dcterms:W3CDTF">2022-09-30T06:19:24Z</dcterms:modified>
</cp:coreProperties>
</file>